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7" r:id="rId2"/>
    <p:sldId id="256" r:id="rId3"/>
    <p:sldId id="258" r:id="rId4"/>
    <p:sldId id="259" r:id="rId5"/>
    <p:sldId id="260" r:id="rId6"/>
    <p:sldId id="261" r:id="rId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3132" y="-18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82296" cy="8229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67329-FEB9-405B-AAF6-512471FAF390}" type="datetimeFigureOut">
              <a:rPr lang="th-TH" smtClean="0"/>
              <a:t>06/04/68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14230-6A4E-426D-8769-9FC434200CC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46116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14230-6A4E-426D-8769-9FC434200CC7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9625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8316A-572E-8571-E6A5-8F3B2E8CD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>
            <a:extLst>
              <a:ext uri="{FF2B5EF4-FFF2-40B4-BE49-F238E27FC236}">
                <a16:creationId xmlns:a16="http://schemas.microsoft.com/office/drawing/2014/main" id="{B92D42FA-9B68-5F9E-634E-5155D8F9A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>
            <a:extLst>
              <a:ext uri="{FF2B5EF4-FFF2-40B4-BE49-F238E27FC236}">
                <a16:creationId xmlns:a16="http://schemas.microsoft.com/office/drawing/2014/main" id="{1EDEE6DE-40EF-482B-7959-1A830E047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7ADA337-8F1C-0FD6-0ECA-523A3F394F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14230-6A4E-426D-8769-9FC434200CC7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36335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9E96A-90D5-409B-8697-33298D3BA1BC}" type="datetimeFigureOut">
              <a:rPr lang="th-TH" smtClean="0"/>
              <a:t>06/04/68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8F0F-2F37-4DB7-B010-1EF7F3C58BB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4247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9E96A-90D5-409B-8697-33298D3BA1BC}" type="datetimeFigureOut">
              <a:rPr lang="th-TH" smtClean="0"/>
              <a:t>06/04/68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8F0F-2F37-4DB7-B010-1EF7F3C58BB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4251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9E96A-90D5-409B-8697-33298D3BA1BC}" type="datetimeFigureOut">
              <a:rPr lang="th-TH" smtClean="0"/>
              <a:t>06/04/68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8F0F-2F37-4DB7-B010-1EF7F3C58BB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5750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9E96A-90D5-409B-8697-33298D3BA1BC}" type="datetimeFigureOut">
              <a:rPr lang="th-TH" smtClean="0"/>
              <a:t>06/04/68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8F0F-2F37-4DB7-B010-1EF7F3C58BB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4321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9E96A-90D5-409B-8697-33298D3BA1BC}" type="datetimeFigureOut">
              <a:rPr lang="th-TH" smtClean="0"/>
              <a:t>06/04/68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8F0F-2F37-4DB7-B010-1EF7F3C58BB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9797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9E96A-90D5-409B-8697-33298D3BA1BC}" type="datetimeFigureOut">
              <a:rPr lang="th-TH" smtClean="0"/>
              <a:t>06/04/68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8F0F-2F37-4DB7-B010-1EF7F3C58BB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6051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9E96A-90D5-409B-8697-33298D3BA1BC}" type="datetimeFigureOut">
              <a:rPr lang="th-TH" smtClean="0"/>
              <a:t>06/04/68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8F0F-2F37-4DB7-B010-1EF7F3C58BB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6880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9E96A-90D5-409B-8697-33298D3BA1BC}" type="datetimeFigureOut">
              <a:rPr lang="th-TH" smtClean="0"/>
              <a:t>06/04/68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8F0F-2F37-4DB7-B010-1EF7F3C58BB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8407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9E96A-90D5-409B-8697-33298D3BA1BC}" type="datetimeFigureOut">
              <a:rPr lang="th-TH" smtClean="0"/>
              <a:t>06/04/68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8F0F-2F37-4DB7-B010-1EF7F3C58BB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406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9E96A-90D5-409B-8697-33298D3BA1BC}" type="datetimeFigureOut">
              <a:rPr lang="th-TH" smtClean="0"/>
              <a:t>06/04/68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8F0F-2F37-4DB7-B010-1EF7F3C58BB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0012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9E96A-90D5-409B-8697-33298D3BA1BC}" type="datetimeFigureOut">
              <a:rPr lang="th-TH" smtClean="0"/>
              <a:t>06/04/68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8F0F-2F37-4DB7-B010-1EF7F3C58BB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34071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9E96A-90D5-409B-8697-33298D3BA1BC}" type="datetimeFigureOut">
              <a:rPr lang="th-TH" smtClean="0"/>
              <a:t>06/04/68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E88F0F-2F37-4DB7-B010-1EF7F3C58BB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92468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andfonline.com/doi/full/10.1080/10447318.2024.2402571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C261B4E-7928-F009-CBCB-BB4815CF95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Summary as of now</a:t>
            </a:r>
            <a:endParaRPr lang="th-TH" dirty="0">
              <a:latin typeface="Comic Sans MS" panose="030F0702030302020204" pitchFamily="66" charset="0"/>
            </a:endParaRP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04CBB06D-5CB0-D2A8-5907-5FBD6C58ED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รูปภาพ 4" descr="รูปภาพประกอบด้วย เลี้ยงลูกด้วยนม, การรับประทานอาหาร, อาหาร&#10;&#10;เนื้อหาที่สร้างโดย AI อาจไม่ถูกต้อง">
            <a:extLst>
              <a:ext uri="{FF2B5EF4-FFF2-40B4-BE49-F238E27FC236}">
                <a16:creationId xmlns:a16="http://schemas.microsoft.com/office/drawing/2014/main" id="{04106DA4-75BF-5182-E806-988C2BABA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112897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C35556B-8AAB-2CBA-DD03-65BD5919F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54" y="1207642"/>
            <a:ext cx="1841156" cy="1467121"/>
          </a:xfrm>
          <a:prstGeom prst="rect">
            <a:avLst/>
          </a:prstGeom>
        </p:spPr>
      </p:pic>
      <p:cxnSp>
        <p:nvCxnSpPr>
          <p:cNvPr id="8" name="ลูกศรเชื่อมต่อแบบตรง 7">
            <a:extLst>
              <a:ext uri="{FF2B5EF4-FFF2-40B4-BE49-F238E27FC236}">
                <a16:creationId xmlns:a16="http://schemas.microsoft.com/office/drawing/2014/main" id="{666B2EB5-3407-8CD3-27F4-A0C379FBA587}"/>
              </a:ext>
            </a:extLst>
          </p:cNvPr>
          <p:cNvCxnSpPr>
            <a:cxnSpLocks/>
          </p:cNvCxnSpPr>
          <p:nvPr/>
        </p:nvCxnSpPr>
        <p:spPr>
          <a:xfrm>
            <a:off x="2817821" y="2617470"/>
            <a:ext cx="8261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AB39FDE3-F8FB-0ACE-CF37-85D89684ADD3}"/>
              </a:ext>
            </a:extLst>
          </p:cNvPr>
          <p:cNvSpPr txBox="1"/>
          <p:nvPr/>
        </p:nvSpPr>
        <p:spPr>
          <a:xfrm>
            <a:off x="2477155" y="2270640"/>
            <a:ext cx="1666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Remove SC, OAT, PH* (Outlier)</a:t>
            </a:r>
            <a:endParaRPr lang="th-TH" sz="1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7614C4FE-12E2-92FC-3685-ED903C713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484" y="1206969"/>
            <a:ext cx="1842001" cy="1467794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16127EF8-C553-A663-C9FC-630BF50E2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71" y="2736689"/>
            <a:ext cx="1829098" cy="1467794"/>
          </a:xfrm>
          <a:prstGeom prst="rect">
            <a:avLst/>
          </a:prstGeom>
        </p:spPr>
      </p:pic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AC1EB2A2-3756-7C78-0DAE-A8989730F7A1}"/>
              </a:ext>
            </a:extLst>
          </p:cNvPr>
          <p:cNvSpPr txBox="1"/>
          <p:nvPr/>
        </p:nvSpPr>
        <p:spPr>
          <a:xfrm>
            <a:off x="2477154" y="2687302"/>
            <a:ext cx="1595233" cy="42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lang="th-TH" sz="12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ต้องเอาออกจากทุก </a:t>
            </a:r>
            <a:r>
              <a:rPr lang="en-US" sz="12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task </a:t>
            </a:r>
            <a:r>
              <a:rPr lang="th-TH" sz="12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เลยไหม หรือแค่ใน </a:t>
            </a:r>
            <a:r>
              <a:rPr lang="en-US" sz="12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task </a:t>
            </a:r>
            <a:r>
              <a:rPr lang="th-TH" sz="12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นั้น ๆ เอง</a:t>
            </a: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EF4F8B4C-9276-2A55-4A63-8CA18809C7A8}"/>
              </a:ext>
            </a:extLst>
          </p:cNvPr>
          <p:cNvSpPr txBox="1"/>
          <p:nvPr/>
        </p:nvSpPr>
        <p:spPr>
          <a:xfrm>
            <a:off x="317604" y="551326"/>
            <a:ext cx="5448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Hypothesis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patient have trouble recognizing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graphene</a:t>
            </a:r>
          </a:p>
          <a:p>
            <a:r>
              <a:rPr lang="en-US" sz="1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Test design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differentiate the letter shown whether it’s from a certain language or not </a:t>
            </a:r>
            <a:endParaRPr lang="th-TH" sz="1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BC2C8A83-DF0D-A8F5-5135-468DA396A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388" y="2707309"/>
            <a:ext cx="1829097" cy="1467794"/>
          </a:xfrm>
          <a:prstGeom prst="rect">
            <a:avLst/>
          </a:prstGeom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538BD674-666C-68FA-84CD-F4AAB33E0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04" y="4266407"/>
            <a:ext cx="2923320" cy="1740691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CFC76754-667C-2750-8F17-D632A1B77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276" y="4266407"/>
            <a:ext cx="2923319" cy="1740691"/>
          </a:xfrm>
          <a:prstGeom prst="rect">
            <a:avLst/>
          </a:prstGeom>
        </p:spPr>
      </p:pic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DD5D3DF-C178-1A56-4055-DEC0B6BCDB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05" y="5986162"/>
            <a:ext cx="2923320" cy="1733831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CE6AC2D4-8E78-70C9-E592-56D633DF0B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8824" y="5986161"/>
            <a:ext cx="2923320" cy="1733831"/>
          </a:xfrm>
          <a:prstGeom prst="rect">
            <a:avLst/>
          </a:prstGeom>
        </p:spPr>
      </p:pic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305628C7-A3AD-C91C-1046-BE8198DE726C}"/>
              </a:ext>
            </a:extLst>
          </p:cNvPr>
          <p:cNvSpPr txBox="1"/>
          <p:nvPr/>
        </p:nvSpPr>
        <p:spPr>
          <a:xfrm>
            <a:off x="317604" y="7775197"/>
            <a:ext cx="3224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*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ตอนแรกคิดว่าจะ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remove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แค่บาง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trials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PH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แต่ดูแล้วมันมีเกินจาก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normal mean/median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มาเยอะ เลยคิดว่าเอา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PH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ออกทั้งหมดไปเลยจะ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safe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กว่า</a:t>
            </a:r>
          </a:p>
        </p:txBody>
      </p: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EEDA82DB-B489-3951-8A7E-77F00465DA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9468" y="7806192"/>
            <a:ext cx="2794934" cy="1524510"/>
          </a:xfrm>
          <a:prstGeom prst="rect">
            <a:avLst/>
          </a:prstGeom>
        </p:spPr>
      </p:pic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04C0B37F-51AA-6E56-9684-1A1AC62C4362}"/>
              </a:ext>
            </a:extLst>
          </p:cNvPr>
          <p:cNvSpPr/>
          <p:nvPr/>
        </p:nvSpPr>
        <p:spPr>
          <a:xfrm>
            <a:off x="0" y="176282"/>
            <a:ext cx="6858000" cy="36638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EF77A35A-C851-2380-D430-3855D8BF5833}"/>
              </a:ext>
            </a:extLst>
          </p:cNvPr>
          <p:cNvSpPr txBox="1"/>
          <p:nvPr/>
        </p:nvSpPr>
        <p:spPr>
          <a:xfrm>
            <a:off x="629771" y="176516"/>
            <a:ext cx="200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Task 1: letter recognition</a:t>
            </a:r>
            <a:endParaRPr lang="th-TH" sz="16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173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F4EC7D3-4929-5681-F1B4-4192D769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289" y="106680"/>
            <a:ext cx="3074090" cy="1782044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409C1173-FAB8-C8EC-BB09-C9322D067E64}"/>
              </a:ext>
            </a:extLst>
          </p:cNvPr>
          <p:cNvSpPr txBox="1"/>
          <p:nvPr/>
        </p:nvSpPr>
        <p:spPr>
          <a:xfrm>
            <a:off x="89930" y="397537"/>
            <a:ext cx="3339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อันนี้เนื่องจากปั้นพูดถึงว่า ถ้าที่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reaction time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ของผู้ป่วยพอ ๆ กับ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normal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แล้ว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accuracy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จะเป็นอย่างไร ถึงแม้ในผู้ป่วยคนนี้จะทำไม่ได้เพราะตอบถูกหมด แต่ก็น่าสนใจที่จะลองดูในคนปกติว่า ยิ่ง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reaction time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มากขึ้น จะยังตอบถูกเยอะเพิ่มขึ้นไหม เลย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plot normalized reaction time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ทุกจุดเทียบกับ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score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ที่ได้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(0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ผิด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,1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ถูก กราฟดำ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ของแต่ละคนดู แต่ผลก็ดูไม่ได้สม่ำเสมอในทุกคน อย่างน้อยก็เห็นว่าส่วนใหญ่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RT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ต่ำ ๆ แล้วมีสูง ๆ ไม่กี่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trials</a:t>
            </a:r>
            <a:endParaRPr lang="th-TH" sz="1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2E3F21D7-4717-B2A9-2926-83568FEEEEA8}"/>
              </a:ext>
            </a:extLst>
          </p:cNvPr>
          <p:cNvSpPr txBox="1"/>
          <p:nvPr/>
        </p:nvSpPr>
        <p:spPr>
          <a:xfrm>
            <a:off x="318454" y="2003047"/>
            <a:ext cx="63045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1750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Summary</a:t>
            </a:r>
            <a:r>
              <a:rPr lang="th-TH" sz="1200" b="1" dirty="0">
                <a:solidFill>
                  <a:srgbClr val="F1750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+- </a:t>
            </a:r>
            <a:r>
              <a:rPr lang="en-US" sz="1200" b="1" dirty="0">
                <a:solidFill>
                  <a:srgbClr val="F1750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Self discussion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ผู้ป่วยสามารถ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recognize graphene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ของตัวอักษรแต่ละภาษาได้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และทำแม่นยำดีกว่าคนปกติ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แต่ผู้ป่วยใช้เวลาในการ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recognize </a:t>
            </a:r>
            <a:r>
              <a:rPr lang="th-TH" sz="1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นานกว่า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คนปกติ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ในระดับภาษา ผู้ป่วยสามารถแยกภาษาไทยกับเขมรออกได้</a:t>
            </a:r>
            <a:r>
              <a:rPr lang="th-TH" sz="1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ไวกว่า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ภาษาอังกฤษและกรีกเมื่อให้แยกอักษรไทย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อาจเพราะผู้ป่วยมี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template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ในหัวอยู่แล้วว่า ถ้าเป็นอักษรไทยจะมีเค้าโครงประมาณนี้ ๆ และเป็นตรงข้ามกันเมื่อให้แยกอักษรอังกฤษ อย่างไรก็ตาม ความเร็วของผู้ป่วย</a:t>
            </a:r>
            <a:r>
              <a:rPr lang="th-TH" sz="1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ตรงข้าม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กับคนปกติ ในคนปกติ เมื่อให้เลือกอักษรไทย จะแยกอังกฤษและกรีกเร็วกว่าเมื่อเทียบกับไทยและเขมร และในของคนปกติ ส่วนใหญ่จะเลือกช้าเมื่อเป็นตัวอักษรเขมรไม่ว่าคำสั่งจะให้เลือกอักษาไทยหรืออังกฤษ อาจเพราะความไม่คุ้นชินกับหน้าตาอักษรเลยช้า</a:t>
            </a:r>
            <a:endParaRPr lang="en-US" sz="1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1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1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What to do next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time pressure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เพราะผู้ป่วยเล่นตอบถูกหมดเลย อาจลอง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set time limit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ให้ไกล้ ๆ กับ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mean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median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ของคนปกติ หรืออาจเป็น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flash image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เลย จะได้ไม่มีเวลาจ้อง 1 วินาทีเหมือน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task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ตอนนี้</a:t>
            </a:r>
            <a:endParaRPr lang="en-US" sz="1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71450" indent="-171450">
              <a:buFontTx/>
              <a:buChar char="-"/>
            </a:pP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อยากรู้ว่าช้าลงหรือความแม่นยำแค่ไหนถ้าค่อย ๆ เปลี่ยน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feature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ของอักษรไป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(progressive occlusion)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คิดว่าอาจารย์หมายถึง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  <a:hlinkClick r:id="rId4"/>
              </a:rPr>
              <a:t>paper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  <a:hlinkClick r:id="rId4"/>
              </a:rPr>
              <a:t>นี้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sz="1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71450" indent="-171450">
              <a:buFontTx/>
              <a:buChar char="-"/>
            </a:pP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Global local recognition?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ไม่รู้ว่า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global recognition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ใช้ได้ไหม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 idea</a:t>
            </a:r>
            <a:endParaRPr lang="th-TH" sz="1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628650" lvl="1" indent="-171450">
              <a:buFontTx/>
              <a:buChar char="-"/>
            </a:pP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Context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แล้วเดา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letter? Global</a:t>
            </a:r>
          </a:p>
          <a:p>
            <a:pPr marL="628650" lvl="1" indent="-171450">
              <a:buFontTx/>
              <a:buChar char="-"/>
            </a:pP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Shape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local</a:t>
            </a:r>
          </a:p>
          <a:p>
            <a:pPr marL="171450" indent="-171450">
              <a:buFontTx/>
              <a:buChar char="-"/>
            </a:pP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patient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สะกดคำให้ฟังเลย จะได้รู้ว่าแม่งเข้าใจยังไง</a:t>
            </a:r>
          </a:p>
        </p:txBody>
      </p:sp>
    </p:spTree>
    <p:extLst>
      <p:ext uri="{BB962C8B-B14F-4D97-AF65-F5344CB8AC3E}">
        <p14:creationId xmlns:p14="http://schemas.microsoft.com/office/powerpoint/2010/main" val="424153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9C016-5E1A-C44F-CAA8-23F5B7608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FD35A938-D386-D6E3-2DE6-6037A53C1B93}"/>
              </a:ext>
            </a:extLst>
          </p:cNvPr>
          <p:cNvSpPr txBox="1"/>
          <p:nvPr/>
        </p:nvSpPr>
        <p:spPr>
          <a:xfrm>
            <a:off x="317604" y="551326"/>
            <a:ext cx="544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Hypothesis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patient either recognize word by global processing (word shape) or local processing (letter by letter)</a:t>
            </a:r>
          </a:p>
          <a:p>
            <a:r>
              <a:rPr lang="en-US" sz="1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Test design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subject tells if this word has meaning or not, there will be a word that either preserve shape or meaning or both</a:t>
            </a:r>
            <a:endParaRPr lang="th-TH" sz="1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A2F344A6-E2B6-E05A-E6FC-0A4052B51BFB}"/>
              </a:ext>
            </a:extLst>
          </p:cNvPr>
          <p:cNvSpPr/>
          <p:nvPr/>
        </p:nvSpPr>
        <p:spPr>
          <a:xfrm>
            <a:off x="0" y="176282"/>
            <a:ext cx="6858000" cy="36638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0ECFF9F3-7A15-2501-A271-3ABA31421055}"/>
              </a:ext>
            </a:extLst>
          </p:cNvPr>
          <p:cNvSpPr txBox="1"/>
          <p:nvPr/>
        </p:nvSpPr>
        <p:spPr>
          <a:xfrm>
            <a:off x="629771" y="176516"/>
            <a:ext cx="200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Task 2: word recognition</a:t>
            </a:r>
            <a:endParaRPr lang="th-TH" sz="16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95C10F09-D329-668A-EE66-F294A49AB1B4}"/>
              </a:ext>
            </a:extLst>
          </p:cNvPr>
          <p:cNvSpPr txBox="1"/>
          <p:nvPr/>
        </p:nvSpPr>
        <p:spPr>
          <a:xfrm>
            <a:off x="994872" y="1293773"/>
            <a:ext cx="1698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First test (27 February 2025)</a:t>
            </a:r>
            <a:endParaRPr lang="th-TH" sz="1200" i="1" dirty="0"/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B6C96A80-03D3-8746-EB34-B5BC574D31FE}"/>
              </a:ext>
            </a:extLst>
          </p:cNvPr>
          <p:cNvSpPr txBox="1"/>
          <p:nvPr/>
        </p:nvSpPr>
        <p:spPr>
          <a:xfrm>
            <a:off x="4164178" y="1293773"/>
            <a:ext cx="1698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Second test (3 April 2025)</a:t>
            </a:r>
            <a:endParaRPr lang="th-TH" sz="1200" i="1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8D7E728-CFDC-AA2D-8904-2E9905DF1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59" y="1969635"/>
            <a:ext cx="2519829" cy="191966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F2C50072-69F9-79E4-35BB-1DE14678B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59" y="4018413"/>
            <a:ext cx="2519829" cy="2007919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71476797-87B0-7C54-AF28-4815FC5B6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96" y="6155449"/>
            <a:ext cx="2429154" cy="1914279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0D74545-EE0E-A148-E10E-2965C31C1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9075" y="1969635"/>
            <a:ext cx="2519830" cy="191966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C7C89A3E-FDCD-17DD-A51D-EFA6965EB2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9076" y="3985165"/>
            <a:ext cx="2519829" cy="2007920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312F0396-03BD-8A93-9B57-39AD9AA93F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4413" y="6155447"/>
            <a:ext cx="2429154" cy="19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4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6E312FBA-6CC8-7C72-5DEA-FF12645015F0}"/>
              </a:ext>
            </a:extLst>
          </p:cNvPr>
          <p:cNvSpPr txBox="1"/>
          <p:nvPr/>
        </p:nvSpPr>
        <p:spPr>
          <a:xfrm>
            <a:off x="994872" y="353973"/>
            <a:ext cx="1698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First test (27 February 2025)</a:t>
            </a:r>
            <a:endParaRPr lang="th-TH" sz="1200" i="1" dirty="0"/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D2A8DBB1-C7BB-2623-3164-EC1A8343F93F}"/>
              </a:ext>
            </a:extLst>
          </p:cNvPr>
          <p:cNvSpPr txBox="1"/>
          <p:nvPr/>
        </p:nvSpPr>
        <p:spPr>
          <a:xfrm>
            <a:off x="4164178" y="353973"/>
            <a:ext cx="1698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Second test (3 April 2025)</a:t>
            </a:r>
            <a:endParaRPr lang="th-TH" sz="1200" i="1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BF87BC0-9485-0D83-DE40-E056E245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88" y="850896"/>
            <a:ext cx="2456902" cy="1978567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334F5C9-5FCB-1EDD-4100-356C37D3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7" y="5108030"/>
            <a:ext cx="2510113" cy="1982815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D9955EA-A879-7392-FB5E-2F556C70A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510" y="850896"/>
            <a:ext cx="2456902" cy="1978567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109D6174-E202-3C6B-6F88-4013CF00D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299" y="5108030"/>
            <a:ext cx="2510113" cy="1982815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3F8849E4-8D89-9E5A-E656-3CB641731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4299" y="3032435"/>
            <a:ext cx="2510113" cy="1872624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BC231288-4481-478E-9C63-F62529B58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376" y="3032434"/>
            <a:ext cx="2510113" cy="187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658F9B43-211A-1CDF-5CAD-020E6CFF7FF0}"/>
              </a:ext>
            </a:extLst>
          </p:cNvPr>
          <p:cNvSpPr txBox="1"/>
          <p:nvPr/>
        </p:nvSpPr>
        <p:spPr>
          <a:xfrm>
            <a:off x="994872" y="353973"/>
            <a:ext cx="1698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First test (27 February 2025)</a:t>
            </a:r>
            <a:endParaRPr lang="th-TH" sz="1200" i="1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83D5A22D-C946-D5EA-E717-69FAAD02066C}"/>
              </a:ext>
            </a:extLst>
          </p:cNvPr>
          <p:cNvSpPr txBox="1"/>
          <p:nvPr/>
        </p:nvSpPr>
        <p:spPr>
          <a:xfrm>
            <a:off x="4164178" y="353973"/>
            <a:ext cx="1698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Second test (3 April 2025)</a:t>
            </a:r>
            <a:endParaRPr lang="th-TH" sz="1200" i="1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6245CED-3388-7185-9739-D6FE8B75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40" y="768085"/>
            <a:ext cx="2570104" cy="1653938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BE89054-6426-5801-C9E4-80F2A5445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39" y="2569656"/>
            <a:ext cx="2570105" cy="1653938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317BC816-5459-6C0F-6396-16D374B51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39" y="4360707"/>
            <a:ext cx="2570105" cy="1644266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9697CAC6-59F2-7959-7F93-737C53392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155" y="771591"/>
            <a:ext cx="2570104" cy="1653938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4F1B718-3F0B-D34C-C51A-FBD9BCF49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7155" y="2566149"/>
            <a:ext cx="2570104" cy="1653938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3FDD9939-FAF5-158F-3F82-10E47339ED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7155" y="4360707"/>
            <a:ext cx="2570105" cy="164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18393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ธีมของ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</TotalTime>
  <Words>557</Words>
  <Application>Microsoft Office PowerPoint</Application>
  <PresentationFormat>กระดาษ A4 (210x297 มม.)</PresentationFormat>
  <Paragraphs>28</Paragraphs>
  <Slides>6</Slides>
  <Notes>2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Comic Sans MS</vt:lpstr>
      <vt:lpstr>TH SarabunPSK</vt:lpstr>
      <vt:lpstr>ธีมของ Office</vt:lpstr>
      <vt:lpstr>Summary as of now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Pasit Hengsawang</dc:creator>
  <cp:lastModifiedBy>Pasit Hengsawang</cp:lastModifiedBy>
  <cp:revision>5</cp:revision>
  <dcterms:created xsi:type="dcterms:W3CDTF">2025-04-01T13:26:12Z</dcterms:created>
  <dcterms:modified xsi:type="dcterms:W3CDTF">2025-04-06T09:11:56Z</dcterms:modified>
</cp:coreProperties>
</file>